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2"/>
  </p:notesMasterIdLst>
  <p:handoutMasterIdLst>
    <p:handoutMasterId r:id="rId43"/>
  </p:handoutMasterIdLst>
  <p:sldIdLst>
    <p:sldId id="603" r:id="rId8"/>
    <p:sldId id="739" r:id="rId9"/>
    <p:sldId id="2451" r:id="rId10"/>
    <p:sldId id="2385" r:id="rId11"/>
    <p:sldId id="2460" r:id="rId12"/>
    <p:sldId id="2415" r:id="rId13"/>
    <p:sldId id="2432" r:id="rId14"/>
    <p:sldId id="2431" r:id="rId15"/>
    <p:sldId id="2419" r:id="rId16"/>
    <p:sldId id="2441" r:id="rId17"/>
    <p:sldId id="2454" r:id="rId18"/>
    <p:sldId id="2455" r:id="rId19"/>
    <p:sldId id="2469" r:id="rId20"/>
    <p:sldId id="2459" r:id="rId21"/>
    <p:sldId id="2457" r:id="rId22"/>
    <p:sldId id="2425" r:id="rId23"/>
    <p:sldId id="2461" r:id="rId24"/>
    <p:sldId id="2462" r:id="rId25"/>
    <p:sldId id="2463" r:id="rId26"/>
    <p:sldId id="2464" r:id="rId27"/>
    <p:sldId id="2465" r:id="rId28"/>
    <p:sldId id="2470" r:id="rId29"/>
    <p:sldId id="2452" r:id="rId30"/>
    <p:sldId id="2466" r:id="rId31"/>
    <p:sldId id="2456" r:id="rId32"/>
    <p:sldId id="2426" r:id="rId33"/>
    <p:sldId id="2467" r:id="rId34"/>
    <p:sldId id="2468" r:id="rId35"/>
    <p:sldId id="2471" r:id="rId36"/>
    <p:sldId id="2472" r:id="rId37"/>
    <p:sldId id="2438" r:id="rId38"/>
    <p:sldId id="2439" r:id="rId39"/>
    <p:sldId id="2424" r:id="rId40"/>
    <p:sldId id="582" r:id="rId4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FFFF00"/>
    <a:srgbClr val="E0E0E0"/>
    <a:srgbClr val="91A2BF"/>
    <a:srgbClr val="66BA36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0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9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1836144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2414403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5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4" y="6433236"/>
            <a:ext cx="180042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4" y="6454018"/>
            <a:ext cx="194005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4" y="6399588"/>
            <a:ext cx="198161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1992008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208849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1D1D1A"/>
              </a:buClr>
              <a:buSzPct val="50000"/>
              <a:buFont typeface="Wingdings" pitchFamily="2" charset="2"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vidia.cn/data-center/tesla-t4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630832593" TargetMode="External"/><Relationship Id="rId3" Type="http://schemas.openxmlformats.org/officeDocument/2006/relationships/hyperlink" Target="https://twitter.com/cwolferesearch/status/1649476518811148314" TargetMode="External"/><Relationship Id="rId7" Type="http://schemas.openxmlformats.org/officeDocument/2006/relationships/hyperlink" Target="https://www.kaggle.com/code/gabedossantos/killer-bert-tutorial" TargetMode="External"/><Relationship Id="rId2" Type="http://schemas.openxmlformats.org/officeDocument/2006/relationships/hyperlink" Target="https://medium.com/@amirhossein.abaskohi/text-to-text-models-in-natural-language-processing-f203afb34a8b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s.stackexchange.com/questions/620002/why-is-the-layer-normalization-same-with-the-instance-normalization-in-transform" TargetMode="External"/><Relationship Id="rId5" Type="http://schemas.openxmlformats.org/officeDocument/2006/relationships/hyperlink" Target="https://medium.com/@ngiengkianyew/multi-headed-attention-8b940b76c351" TargetMode="External"/><Relationship Id="rId10" Type="http://schemas.openxmlformats.org/officeDocument/2006/relationships/hyperlink" Target="http://jalammar.github.io/how-gpt3-works-visualizations-animations/" TargetMode="External"/><Relationship Id="rId4" Type="http://schemas.openxmlformats.org/officeDocument/2006/relationships/hyperlink" Target="https://mdnice.com/writing/ce291e46450e415abd0c71f7282f3f20" TargetMode="External"/><Relationship Id="rId9" Type="http://schemas.openxmlformats.org/officeDocument/2006/relationships/hyperlink" Target="http://jalammar.github.io/illustrated-gpt2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3483-FF92-FE46-B1BB-B70AABD8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84" y="-85423"/>
            <a:ext cx="12362547" cy="69539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90" y="487341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28575">
                  <a:solidFill>
                    <a:schemeClr val="tx2"/>
                  </a:solidFill>
                </a:ln>
                <a:solidFill>
                  <a:srgbClr val="C00000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28575">
                <a:solidFill>
                  <a:schemeClr val="tx2"/>
                </a:solidFill>
              </a:ln>
              <a:solidFill>
                <a:srgbClr val="C00000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2" y="487341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-165784" y="1984587"/>
            <a:ext cx="12362546" cy="2711428"/>
          </a:xfrm>
          <a:prstGeom prst="rect">
            <a:avLst/>
          </a:prstGeom>
          <a:solidFill>
            <a:srgbClr val="221815">
              <a:alpha val="50196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大模型推理显存分析</a:t>
            </a:r>
            <a:endParaRPr lang="en-US" altLang="zh-CN" sz="96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88660" y="2087618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54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–</a:t>
            </a:r>
            <a:r>
              <a:rPr lang="zh-CN" altLang="en-US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4000" kern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集群</a:t>
            </a:r>
            <a:endParaRPr lang="zh-CN" altLang="en-US" sz="6000" kern="0" dirty="0">
              <a:ln w="28575">
                <a:noFill/>
              </a:ln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在一次训练迭代中，每个可训练参数都对应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个梯度，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个优化器状态（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）。设模型参数量为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16)</m:t>
                    </m:r>
                  </m:oMath>
                </a14:m>
                <a:r>
                  <a:rPr lang="zh-CN" altLang="en-US" dirty="0"/>
                  <a:t>，那么梯度的参数量为  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 优化器的参数量为 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32)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大模型混合精度训练过程中，使用 </a:t>
                </a:r>
                <a:r>
                  <a:rPr lang="en-US" altLang="zh-CN" dirty="0"/>
                  <a:t>BF16</a:t>
                </a:r>
                <a:r>
                  <a:rPr lang="zh-CN" altLang="en-US" dirty="0"/>
                  <a:t> 进行前向传递，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反向传递梯度信息；优化器更新模型参数时，使用 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优化器状态、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的梯度来更新模型参数。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/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训练总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梯度内存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优化器内存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激活内存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/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/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/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/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/>
              <p:nvPr/>
            </p:nvSpPr>
            <p:spPr>
              <a:xfrm>
                <a:off x="8062175" y="4678722"/>
                <a:ext cx="683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175" y="4678722"/>
                <a:ext cx="683392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75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模型推理的总内存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神经网络推理（</a:t>
                </a:r>
                <a:r>
                  <a:rPr lang="en-US" altLang="zh-CN" dirty="0"/>
                  <a:t>Inference</a:t>
                </a:r>
                <a:r>
                  <a:rPr lang="zh-CN" altLang="en-US" dirty="0"/>
                  <a:t>）阶段，没有优化器状态和梯度信息，也不需要保存中间激活。因此推理阶段占用的显存要远远远小于训练阶段。</a:t>
                </a:r>
                <a:endParaRPr lang="en-US" altLang="zh-CN" dirty="0"/>
              </a:p>
              <a:p>
                <a:r>
                  <a:rPr lang="zh-CN" altLang="en-US" dirty="0"/>
                  <a:t>模型推理阶段，占用显存大头是模型参数，一次推理过程中，每个可训练参数都对应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个梯度，设模型参数量为 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/>
                  <a:t>，使用 </a:t>
                </a:r>
                <a:r>
                  <a:rPr lang="en-US" altLang="zh-CN" dirty="0"/>
                  <a:t>float16</a:t>
                </a:r>
                <a:r>
                  <a:rPr lang="zh-CN" altLang="en-US" dirty="0"/>
                  <a:t> 来进行推理，模型参数占用的显存大概是  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bytes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  <a:blipFill>
                <a:blip r:embed="rId2"/>
                <a:stretch>
                  <a:fillRect l="-347" r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/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推理总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/>
              <p:nvPr/>
            </p:nvSpPr>
            <p:spPr>
              <a:xfrm>
                <a:off x="5620751" y="4679552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51" y="4679552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/>
              <p:nvPr/>
            </p:nvSpPr>
            <p:spPr>
              <a:xfrm>
                <a:off x="6974957" y="4678723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57" y="4678723"/>
                <a:ext cx="1041952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98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模型推理的总内存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270F5-4276-384B-8A13-8C9991725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068830"/>
          </a:xfrm>
        </p:spPr>
        <p:txBody>
          <a:bodyPr/>
          <a:lstStyle/>
          <a:p>
            <a:r>
              <a:rPr lang="zh-CN" altLang="en-US" dirty="0"/>
              <a:t>目前业界流行的是使用 </a:t>
            </a:r>
            <a:r>
              <a:rPr lang="en-US" altLang="zh-CN" dirty="0"/>
              <a:t>KV cache</a:t>
            </a:r>
            <a:r>
              <a:rPr lang="zh-CN" altLang="en-US" dirty="0"/>
              <a:t> 来加速推理，而 </a:t>
            </a:r>
            <a:r>
              <a:rPr lang="en-US" altLang="zh-CN" dirty="0"/>
              <a:t>KV cache</a:t>
            </a:r>
            <a:r>
              <a:rPr lang="zh-CN" altLang="en-US" dirty="0"/>
              <a:t> 也需要占用显存。</a:t>
            </a:r>
            <a:endParaRPr lang="en-US" altLang="zh-CN" dirty="0"/>
          </a:p>
          <a:p>
            <a:r>
              <a:rPr lang="zh-CN" altLang="en-US" dirty="0"/>
              <a:t>此外，输入的数据也需要放到 </a:t>
            </a:r>
            <a:r>
              <a:rPr lang="en-US" altLang="zh-CN" dirty="0"/>
              <a:t>NPU</a:t>
            </a:r>
            <a:r>
              <a:rPr lang="zh-CN" altLang="en-US" dirty="0"/>
              <a:t> 上。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/>
              <p:nvPr/>
            </p:nvSpPr>
            <p:spPr>
              <a:xfrm>
                <a:off x="228437" y="3883751"/>
                <a:ext cx="10963472" cy="593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推理总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KV</m:t>
                          </m:r>
                          <m:r>
                            <a:rPr lang="zh-CN" altLang="en-US" sz="2400" b="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Cache</m:t>
                          </m:r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内存</m:t>
                          </m:r>
                        </m:e>
                      </m:groupChr>
                      <m:r>
                        <a:rPr lang="en-US" altLang="zh-CN" sz="2400" b="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</m:t>
                          </m:r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7" y="3883751"/>
                <a:ext cx="10963472" cy="593496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/>
              <p:nvPr/>
            </p:nvSpPr>
            <p:spPr>
              <a:xfrm>
                <a:off x="4506656" y="4679138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56" y="4679138"/>
                <a:ext cx="484620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/>
              <p:nvPr/>
            </p:nvSpPr>
            <p:spPr>
              <a:xfrm>
                <a:off x="5776781" y="4679138"/>
                <a:ext cx="1160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781" y="4679138"/>
                <a:ext cx="116057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CF0A05-B9B1-E745-B901-1599F127B13C}"/>
                  </a:ext>
                </a:extLst>
              </p:cNvPr>
              <p:cNvSpPr/>
              <p:nvPr/>
            </p:nvSpPr>
            <p:spPr>
              <a:xfrm>
                <a:off x="7738588" y="4679138"/>
                <a:ext cx="11306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.2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CF0A05-B9B1-E745-B901-1599F127B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88" y="4679138"/>
                <a:ext cx="113063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40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EC580DB-303B-E041-91A2-C8D3E69E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A72B48-2691-1847-9F4F-F9EEEB2520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大模型推理性能的最大瓶颈在于显存；</a:t>
            </a:r>
          </a:p>
          <a:p>
            <a:r>
              <a:rPr lang="zh-CN" altLang="en-US" dirty="0"/>
              <a:t>不希望在 </a:t>
            </a:r>
            <a:r>
              <a:rPr lang="en-US" altLang="zh-CN" dirty="0"/>
              <a:t>LLMs</a:t>
            </a:r>
            <a:r>
              <a:rPr lang="zh-CN" altLang="en-US" dirty="0"/>
              <a:t> 大模型推理有太多的并行，尽可能减少通信；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46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AB27AB-A8BC-5F4B-A0F1-ACB37E01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推理硬件介绍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9325F8-6125-784B-B481-06CFF4C05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07823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英伟达推理加速卡 </a:t>
            </a:r>
            <a:r>
              <a:rPr lang="en-US" altLang="zh-CN" dirty="0"/>
              <a:t>T4</a:t>
            </a:r>
            <a:r>
              <a:rPr lang="zh-CN" altLang="en-US" dirty="0"/>
              <a:t>，</a:t>
            </a:r>
            <a:r>
              <a:rPr lang="en-US" altLang="zh-CN" dirty="0">
                <a:hlinkClick r:id="rId2"/>
              </a:rPr>
              <a:t>https://www.nvidia.cn/data-center/tesla-t4/</a:t>
            </a:r>
            <a:r>
              <a:rPr lang="zh-CN" altLang="en-US" dirty="0"/>
              <a:t>，因为成本的原因主要采用</a:t>
            </a:r>
            <a:r>
              <a:rPr lang="en-US" altLang="zh-CN" dirty="0"/>
              <a:t>GDDR</a:t>
            </a:r>
            <a:r>
              <a:rPr lang="zh-CN" altLang="en-US" dirty="0"/>
              <a:t>，而非 </a:t>
            </a:r>
            <a:r>
              <a:rPr lang="en-US" altLang="zh-CN" dirty="0"/>
              <a:t>HBM</a:t>
            </a:r>
            <a:r>
              <a:rPr lang="zh-CN" altLang="en-US" dirty="0"/>
              <a:t>（</a:t>
            </a:r>
            <a:r>
              <a:rPr lang="en-US" altLang="zh-CN" dirty="0"/>
              <a:t>DRAM</a:t>
            </a:r>
            <a:r>
              <a:rPr lang="zh-CN" altLang="en-US" dirty="0"/>
              <a:t> 芯粒三维堆叠）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08D1C9-CA4C-944E-A946-DD30A06163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431" y="2523138"/>
            <a:ext cx="3500370" cy="38109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9E2731-7B0E-BF4D-BFC5-5F54ED1B37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0084" y="2927960"/>
            <a:ext cx="6424879" cy="32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9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/>
              <a:t>大模型</a:t>
            </a:r>
            <a:endParaRPr lang="en-US" altLang="zh-CN" dirty="0"/>
          </a:p>
          <a:p>
            <a:r>
              <a:rPr lang="zh-CN" altLang="en-US" dirty="0"/>
              <a:t>推理过程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12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1499EE-6819-CC4F-A66D-70C4E156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模型的层数为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，隐藏层维度为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，注意力头数为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，词表大小为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，训练数据的批次 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，序列长度为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，当前生成的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代表的向量表示为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AA10B20-3A25-5A4C-9739-431170A3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1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4DBFD79-0C36-D449-B17F-EBFAEA7E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LLMs</a:t>
            </a:r>
            <a:r>
              <a:rPr kumimoji="1" lang="zh-CN" altLang="en-US" dirty="0"/>
              <a:t> 大模型推理过程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AF35064-E36F-6243-B421-C6D2092CE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大模型一次推理只输出一个 </a:t>
            </a:r>
            <a:r>
              <a:rPr lang="en-US" altLang="zh-CN" dirty="0"/>
              <a:t>token</a:t>
            </a:r>
            <a:r>
              <a:rPr lang="zh-CN" altLang="en-US" dirty="0"/>
              <a:t>，输出 </a:t>
            </a:r>
            <a:r>
              <a:rPr lang="en-US" altLang="zh-CN" dirty="0"/>
              <a:t>token</a:t>
            </a:r>
            <a:r>
              <a:rPr lang="zh-CN" altLang="en-US" dirty="0"/>
              <a:t> 会与输入 </a:t>
            </a:r>
            <a:r>
              <a:rPr lang="en-US" altLang="zh-CN" dirty="0"/>
              <a:t>tokens </a:t>
            </a:r>
            <a:r>
              <a:rPr lang="zh-CN" altLang="en-US" dirty="0"/>
              <a:t>拼接一起，作为下一次推理的输入，不断反复直到遇到终止符。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47B459-5522-0E4D-AFAB-C860774E9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467" y="2295512"/>
            <a:ext cx="8107828" cy="40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4DBFD79-0C36-D449-B17F-EBFAEA7E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LLMs</a:t>
            </a:r>
            <a:r>
              <a:rPr kumimoji="1" lang="zh-CN" altLang="en-US" dirty="0"/>
              <a:t> 大模型推理过程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AF35064-E36F-6243-B421-C6D2092CE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大模型一次推理只输出一个 </a:t>
            </a:r>
            <a:r>
              <a:rPr lang="en-US" altLang="zh-CN" dirty="0"/>
              <a:t>token</a:t>
            </a:r>
            <a:r>
              <a:rPr lang="zh-CN" altLang="en-US" dirty="0"/>
              <a:t>，输出 </a:t>
            </a:r>
            <a:r>
              <a:rPr lang="en-US" altLang="zh-CN" dirty="0"/>
              <a:t>token</a:t>
            </a:r>
            <a:r>
              <a:rPr lang="zh-CN" altLang="en-US" dirty="0"/>
              <a:t> 会与输入 </a:t>
            </a:r>
            <a:r>
              <a:rPr lang="en-US" altLang="zh-CN" dirty="0"/>
              <a:t>tokens </a:t>
            </a:r>
            <a:r>
              <a:rPr lang="zh-CN" altLang="en-US" dirty="0"/>
              <a:t>拼接一起，作为下一次推理的输入，不断反复直到遇到终止符。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3CBE2-1267-2040-BF92-45247DFD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885" y="2267891"/>
            <a:ext cx="8162991" cy="40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6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6E2EFB-DB84-0940-8E3F-FA708265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Huggingface</a:t>
            </a:r>
            <a:r>
              <a:rPr lang="zh-CN" altLang="en-US" dirty="0"/>
              <a:t> 的 </a:t>
            </a:r>
            <a:r>
              <a:rPr lang="en-US" altLang="zh-CN" dirty="0"/>
              <a:t>GPT2</a:t>
            </a:r>
            <a:r>
              <a:rPr lang="zh-CN" altLang="en-US" dirty="0"/>
              <a:t> 模型进行推理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EDC8CD-B936-6C48-A1EA-73D8AFBC6B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1220132"/>
            <a:ext cx="7893214" cy="51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7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6E2EFB-DB84-0940-8E3F-FA708265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Huggingface</a:t>
            </a:r>
            <a:r>
              <a:rPr lang="zh-CN" altLang="en-US" dirty="0"/>
              <a:t> 的 </a:t>
            </a:r>
            <a:r>
              <a:rPr lang="en-US" altLang="zh-CN" dirty="0"/>
              <a:t>GPT2</a:t>
            </a:r>
            <a:r>
              <a:rPr lang="zh-CN" altLang="en-US" dirty="0"/>
              <a:t> 模型进行推理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CBB5A3-DBB1-BC48-8F94-902B35E4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6" y="1524000"/>
            <a:ext cx="8850137" cy="44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9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998950-4583-914D-A0E5-6D4A1C9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5EB4661-3763-A74E-A9F1-37721171D6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推理过程中每 </a:t>
                </a:r>
                <a:r>
                  <a:rPr lang="en-US" altLang="zh-CN" dirty="0"/>
                  <a:t>step </a:t>
                </a:r>
                <a:r>
                  <a:rPr lang="zh-CN" altLang="en-US" dirty="0"/>
                  <a:t>输入一个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序列，经过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层将输入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序列变为一个三维张量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，经过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网络模型计算，最后</a:t>
                </a:r>
                <a:r>
                  <a:rPr lang="en-US" altLang="zh-CN" dirty="0"/>
                  <a:t>logits</a:t>
                </a:r>
                <a:r>
                  <a:rPr lang="zh-CN" altLang="en-US" dirty="0"/>
                  <a:t> 层将计算结果映射至词表空间，输出张量维度为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当前轮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输出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与输入 </a:t>
                </a:r>
                <a:r>
                  <a:rPr lang="en-US" altLang="zh-CN" dirty="0"/>
                  <a:t>tokens</a:t>
                </a:r>
                <a:r>
                  <a:rPr lang="zh-CN" altLang="en-US" dirty="0"/>
                  <a:t> 拼接，并作为下一轮的输入 </a:t>
                </a:r>
                <a:r>
                  <a:rPr lang="en-US" altLang="zh-CN" dirty="0"/>
                  <a:t>tokens</a:t>
                </a:r>
                <a:r>
                  <a:rPr lang="zh-CN" altLang="en-US" dirty="0"/>
                  <a:t>，反复到终止符。第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zh-CN" altLang="en-US" dirty="0"/>
                  <a:t>轮输入只比第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轮输入数据新增一个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，其他相同。因此第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轮推理必然包含第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轮部分计算。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5EB4661-3763-A74E-A9F1-37721171D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21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998950-4583-914D-A0E5-6D4A1C9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5EB4661-3763-A74E-A9F1-37721171D6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推理过程中每 </a:t>
                </a:r>
                <a:r>
                  <a:rPr lang="en-US" altLang="zh-CN" dirty="0"/>
                  <a:t>step </a:t>
                </a:r>
                <a:r>
                  <a:rPr lang="zh-CN" altLang="en-US" dirty="0"/>
                  <a:t>输入一个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序列，经过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层将输入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序列变为一个三维张量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，经过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网络模型计算，最后</a:t>
                </a:r>
                <a:r>
                  <a:rPr lang="en-US" altLang="zh-CN" dirty="0"/>
                  <a:t>logits</a:t>
                </a:r>
                <a:r>
                  <a:rPr lang="zh-CN" altLang="en-US" dirty="0"/>
                  <a:t> 层将计算结果映射至词表空间，输出张量维度为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当前轮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输出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与输入 </a:t>
                </a:r>
                <a:r>
                  <a:rPr lang="en-US" altLang="zh-CN" dirty="0"/>
                  <a:t>tokens</a:t>
                </a:r>
                <a:r>
                  <a:rPr lang="zh-CN" altLang="en-US" dirty="0"/>
                  <a:t> 拼接，并作为下一轮的输入 </a:t>
                </a:r>
                <a:r>
                  <a:rPr lang="en-US" altLang="zh-CN" dirty="0"/>
                  <a:t>tokens</a:t>
                </a:r>
                <a:r>
                  <a:rPr lang="zh-CN" altLang="en-US" dirty="0"/>
                  <a:t>，反复到终止符。第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zh-CN" altLang="en-US" dirty="0"/>
                  <a:t>轮输入只比第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轮输入数据新增一个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，其他相同。因此第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轮推理必然包含第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轮部分计算。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KV Cache</a:t>
                </a:r>
                <a:r>
                  <a:rPr lang="zh-CN" altLang="en-US" dirty="0"/>
                  <a:t> 的原理在于缓存当前轮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可重复利用的计算结果，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轮计算时直接读取缓存结果。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5EB4661-3763-A74E-A9F1-37721171D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CB7FDFF-B817-954E-8F1B-58B2258BB074}"/>
              </a:ext>
            </a:extLst>
          </p:cNvPr>
          <p:cNvSpPr/>
          <p:nvPr/>
        </p:nvSpPr>
        <p:spPr>
          <a:xfrm>
            <a:off x="525517" y="4834759"/>
            <a:ext cx="11309131" cy="7672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175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KV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Cache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48933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998950-4583-914D-A0E5-6D4A1C9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EB4661-3763-A74E-A9F1-37721171D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结构里的 </a:t>
            </a:r>
            <a:r>
              <a:rPr lang="en-US" altLang="zh-CN" dirty="0"/>
              <a:t>keys </a:t>
            </a:r>
            <a:r>
              <a:rPr lang="zh-CN" altLang="en-US" dirty="0"/>
              <a:t>和 </a:t>
            </a:r>
            <a:r>
              <a:rPr lang="en-US" altLang="zh-CN" dirty="0"/>
              <a:t>values </a:t>
            </a:r>
            <a:r>
              <a:rPr lang="zh-CN" altLang="en-US" dirty="0"/>
              <a:t>通常被称为 </a:t>
            </a:r>
            <a:r>
              <a:rPr lang="en-US" altLang="zh-CN" dirty="0"/>
              <a:t>KV</a:t>
            </a:r>
            <a:r>
              <a:rPr lang="zh-CN" altLang="en-US" dirty="0"/>
              <a:t>，这些 </a:t>
            </a:r>
            <a:r>
              <a:rPr lang="en-US" altLang="zh-CN" dirty="0"/>
              <a:t>tensors </a:t>
            </a:r>
            <a:r>
              <a:rPr lang="zh-CN" altLang="en-US" dirty="0"/>
              <a:t>会存在 </a:t>
            </a:r>
            <a:r>
              <a:rPr lang="en-US" altLang="zh-CN" dirty="0"/>
              <a:t>NPU </a:t>
            </a:r>
            <a:r>
              <a:rPr lang="zh-CN" altLang="en-US" dirty="0"/>
              <a:t>显存中，用于生成下一个 </a:t>
            </a:r>
            <a:r>
              <a:rPr lang="en-US" altLang="zh-CN" dirty="0"/>
              <a:t>token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这些 </a:t>
            </a:r>
            <a:r>
              <a:rPr lang="en-US" altLang="zh-CN" dirty="0"/>
              <a:t>KV </a:t>
            </a:r>
            <a:r>
              <a:rPr lang="zh-CN" altLang="en-US" dirty="0"/>
              <a:t>中间值占用很大的内存，而且大小动态变化，导致有接近 </a:t>
            </a:r>
            <a:r>
              <a:rPr lang="en-US" altLang="zh-CN" dirty="0"/>
              <a:t>60%-80%</a:t>
            </a:r>
            <a:r>
              <a:rPr lang="zh-CN" altLang="en-US" dirty="0"/>
              <a:t> 预留显存（</a:t>
            </a:r>
            <a:r>
              <a:rPr lang="en-US" altLang="zh-CN" dirty="0"/>
              <a:t>Workspaces</a:t>
            </a:r>
            <a:r>
              <a:rPr lang="zh-CN" altLang="en-US" dirty="0"/>
              <a:t>）浪费；</a:t>
            </a:r>
            <a:endParaRPr lang="en-US" altLang="zh-CN" dirty="0"/>
          </a:p>
          <a:p>
            <a:r>
              <a:rPr lang="zh-CN" altLang="en-US" dirty="0"/>
              <a:t>因此 </a:t>
            </a:r>
            <a:r>
              <a:rPr lang="en-US" altLang="zh-CN" dirty="0"/>
              <a:t>Transformers</a:t>
            </a:r>
            <a:r>
              <a:rPr lang="zh-CN" altLang="en-US" dirty="0"/>
              <a:t> 结构的推理加速常用的优化手段使用 </a:t>
            </a:r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算法，</a:t>
            </a:r>
            <a:r>
              <a:rPr lang="en-US" altLang="zh-CN" dirty="0"/>
              <a:t>LLMs</a:t>
            </a:r>
            <a:r>
              <a:rPr lang="zh-CN" altLang="en-US" dirty="0"/>
              <a:t> 大模型生成式推理包含两个阶段：</a:t>
            </a:r>
            <a:r>
              <a:rPr lang="en-US" altLang="zh-CN" dirty="0"/>
              <a:t>1</a:t>
            </a:r>
            <a:r>
              <a:rPr lang="zh-CN" altLang="en-US" dirty="0"/>
              <a:t>）预填充 </a:t>
            </a:r>
            <a:r>
              <a:rPr lang="en-US" altLang="zh-CN" dirty="0"/>
              <a:t>Cache</a:t>
            </a:r>
            <a:r>
              <a:rPr lang="zh-CN" altLang="en-US" dirty="0"/>
              <a:t> 阶段；</a:t>
            </a:r>
            <a:r>
              <a:rPr lang="en-US" altLang="zh-CN" dirty="0"/>
              <a:t>2</a:t>
            </a:r>
            <a:r>
              <a:rPr lang="zh-CN" altLang="en-US" dirty="0"/>
              <a:t>）使用 </a:t>
            </a:r>
            <a:r>
              <a:rPr lang="en-US" altLang="zh-CN" dirty="0"/>
              <a:t>KV Cache</a:t>
            </a:r>
            <a:r>
              <a:rPr lang="zh-CN" altLang="en-US" dirty="0"/>
              <a:t> 阶段。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78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49C085-5B6F-6847-B76F-4CA18D4A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FF783-9073-E44F-B78C-3AB8594687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KV Cache</a:t>
            </a:r>
            <a:r>
              <a:rPr lang="zh-CN" altLang="en-US" dirty="0"/>
              <a:t> 节省了 </a:t>
            </a:r>
            <a:r>
              <a:rPr lang="en-US" altLang="zh-CN" dirty="0"/>
              <a:t>Self-Attention</a:t>
            </a:r>
            <a:r>
              <a:rPr lang="zh-CN" altLang="en-US" dirty="0"/>
              <a:t> 层中哪部分的计算？</a:t>
            </a:r>
          </a:p>
          <a:p>
            <a:r>
              <a:rPr lang="en-US" altLang="zh-CN" dirty="0"/>
              <a:t>KV Cache</a:t>
            </a:r>
            <a:r>
              <a:rPr lang="zh-CN" altLang="en-US" dirty="0"/>
              <a:t> 对 </a:t>
            </a:r>
            <a:r>
              <a:rPr lang="en-US" altLang="zh-CN" dirty="0"/>
              <a:t>MLP</a:t>
            </a:r>
            <a:r>
              <a:rPr lang="zh-CN" altLang="en-US" dirty="0"/>
              <a:t> 层计算量有影响吗？</a:t>
            </a:r>
          </a:p>
          <a:p>
            <a:r>
              <a:rPr lang="en-US" altLang="zh-CN" dirty="0"/>
              <a:t>KV Cache</a:t>
            </a:r>
            <a:r>
              <a:rPr lang="zh-CN" altLang="en-US" dirty="0"/>
              <a:t> 对 </a:t>
            </a:r>
            <a:r>
              <a:rPr lang="en-US" altLang="zh-CN" dirty="0"/>
              <a:t>Transformers</a:t>
            </a:r>
            <a:r>
              <a:rPr lang="zh-CN" altLang="en-US" dirty="0"/>
              <a:t> 结构间的数据传输量有影响吗？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FDBDF7-BD09-C447-ABEE-2B277A38A0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969" y="3904306"/>
            <a:ext cx="6493741" cy="22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6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FB17F9-6258-B349-B69A-DEE459880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大模型生成式推理包含两个阶段：</a:t>
            </a:r>
            <a:r>
              <a:rPr lang="en-US" altLang="zh-CN" dirty="0"/>
              <a:t>1</a:t>
            </a:r>
            <a:r>
              <a:rPr lang="zh-CN" altLang="en-US" dirty="0"/>
              <a:t>）预填充 </a:t>
            </a:r>
            <a:r>
              <a:rPr lang="en-US" altLang="zh-CN" dirty="0"/>
              <a:t>Cache</a:t>
            </a:r>
            <a:r>
              <a:rPr lang="zh-CN" altLang="en-US" dirty="0"/>
              <a:t> 阶段；</a:t>
            </a:r>
            <a:r>
              <a:rPr lang="en-US" altLang="zh-CN" dirty="0"/>
              <a:t>2</a:t>
            </a:r>
            <a:r>
              <a:rPr lang="zh-CN" altLang="en-US" dirty="0"/>
              <a:t>）使用 </a:t>
            </a:r>
            <a:r>
              <a:rPr lang="en-US" altLang="zh-CN" dirty="0"/>
              <a:t>KV Cache</a:t>
            </a:r>
            <a:r>
              <a:rPr lang="zh-CN" altLang="en-US" dirty="0"/>
              <a:t> 阶段。</a:t>
            </a:r>
            <a:endParaRPr lang="en-US" altLang="zh-CN" dirty="0"/>
          </a:p>
          <a:p>
            <a:pPr lvl="1"/>
            <a:r>
              <a:rPr lang="zh-CN" altLang="en-US" b="1" dirty="0"/>
              <a:t>预填充阶段：</a:t>
            </a:r>
            <a:r>
              <a:rPr lang="zh-CN" altLang="en-US" dirty="0"/>
              <a:t>输入一个 </a:t>
            </a:r>
            <a:r>
              <a:rPr lang="en-US" altLang="zh-CN" dirty="0"/>
              <a:t>prompt</a:t>
            </a:r>
            <a:r>
              <a:rPr lang="zh-CN" altLang="en-US" dirty="0"/>
              <a:t> 序列，为每个 </a:t>
            </a:r>
            <a:r>
              <a:rPr lang="en-US" altLang="zh-CN" dirty="0"/>
              <a:t>transformer</a:t>
            </a:r>
            <a:r>
              <a:rPr lang="zh-CN" altLang="en-US" dirty="0"/>
              <a:t> 层生成 </a:t>
            </a:r>
            <a:r>
              <a:rPr lang="en-US" altLang="zh-CN" dirty="0"/>
              <a:t>key cache</a:t>
            </a:r>
            <a:r>
              <a:rPr lang="zh-CN" altLang="en-US" dirty="0"/>
              <a:t> 和 </a:t>
            </a:r>
            <a:r>
              <a:rPr lang="en-US" altLang="zh-CN" dirty="0"/>
              <a:t>value cache</a:t>
            </a:r>
            <a:r>
              <a:rPr lang="zh-CN" altLang="en-US" dirty="0"/>
              <a:t>，即 </a:t>
            </a:r>
            <a:r>
              <a:rPr lang="en-US" altLang="zh-CN" dirty="0"/>
              <a:t>KV cache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b="1" dirty="0"/>
              <a:t>解码阶段：</a:t>
            </a:r>
            <a:r>
              <a:rPr lang="zh-CN" altLang="en-US" dirty="0"/>
              <a:t>使用并更新 </a:t>
            </a:r>
            <a:r>
              <a:rPr lang="en-US" altLang="zh-CN" dirty="0"/>
              <a:t>KV cache</a:t>
            </a:r>
            <a:r>
              <a:rPr lang="zh-CN" altLang="en-US" dirty="0"/>
              <a:t>， 一个接一个地生成词，当前生成的词依赖于之前已经生成的词。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8E4FA2-9CAB-9244-8C7C-1DE51ED71C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7038" y="2867813"/>
            <a:ext cx="7513707" cy="35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2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CC1867-C6BC-9B43-BA5C-261269B0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 Cache </a:t>
            </a:r>
            <a:r>
              <a:rPr lang="zh-CN" altLang="en-US" dirty="0"/>
              <a:t>原理 </a:t>
            </a:r>
            <a:r>
              <a:rPr lang="en-US" altLang="zh-CN" dirty="0"/>
              <a:t>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E783932-604B-A04C-B60E-BFD78B53983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zh-CN" altLang="en-US" b="1" dirty="0"/>
                  <a:t>预填充阶段：</a:t>
                </a:r>
                <a:r>
                  <a:rPr lang="zh-CN" altLang="en-US" dirty="0"/>
                  <a:t>输入一个 </a:t>
                </a:r>
                <a:r>
                  <a:rPr lang="en-US" altLang="zh-CN" dirty="0"/>
                  <a:t>prompt</a:t>
                </a:r>
                <a:r>
                  <a:rPr lang="zh-CN" altLang="en-US" dirty="0"/>
                  <a:t> 序列，计算第一个输出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过程中，这时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是空的，为每个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层生成 </a:t>
                </a:r>
                <a:r>
                  <a:rPr lang="en-US" altLang="zh-CN" dirty="0"/>
                  <a:t>key cache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value cache</a:t>
                </a:r>
                <a:r>
                  <a:rPr lang="zh-CN" altLang="en-US" dirty="0"/>
                  <a:t>，即 </a:t>
                </a:r>
                <a:r>
                  <a:rPr lang="en-US" altLang="zh-CN" dirty="0"/>
                  <a:t>KV cache</a:t>
                </a:r>
                <a:r>
                  <a:rPr lang="zh-CN" altLang="en-US" dirty="0"/>
                  <a:t>，在输出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时第一次 </a:t>
                </a:r>
                <a:r>
                  <a:rPr lang="en-US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完成填充。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具体计算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FLOPs</a:t>
                </a:r>
                <a:r>
                  <a:rPr lang="zh-CN" altLang="en-US" dirty="0"/>
                  <a:t> 计算过程中存在大量 </a:t>
                </a:r>
                <a:r>
                  <a:rPr lang="en-US" altLang="zh-CN" dirty="0"/>
                  <a:t>GEMM</a:t>
                </a:r>
                <a:r>
                  <a:rPr lang="zh-CN" altLang="en-US" dirty="0"/>
                  <a:t> 操作，推理速度相对较慢）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假设第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个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层输入为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self-attention</a:t>
                </a:r>
                <a:r>
                  <a:rPr lang="zh-CN" altLang="en-US" dirty="0"/>
                  <a:t> 中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query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output</a:t>
                </a:r>
                <a:r>
                  <a:rPr lang="zh-CN" altLang="en-US" dirty="0"/>
                  <a:t> 分别表示为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NPU</a:t>
                </a:r>
                <a:r>
                  <a:rPr lang="zh-CN" altLang="en-US" dirty="0"/>
                  <a:t> 显存缓存下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，即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最后，计算第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 个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层剩余的计算过程（传统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结构的计算）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E783932-604B-A04C-B60E-BFD78B53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72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CC1867-C6BC-9B43-BA5C-261269B0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 Cache </a:t>
            </a:r>
            <a:r>
              <a:rPr lang="zh-CN" altLang="en-US" dirty="0"/>
              <a:t>原理 </a:t>
            </a:r>
            <a:r>
              <a:rPr lang="en-US" altLang="zh-CN" dirty="0"/>
              <a:t>II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E783932-604B-A04C-B60E-BFD78B53983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zh-CN" altLang="en-US" b="1" dirty="0"/>
                  <a:t>解码阶段：</a:t>
                </a:r>
                <a:r>
                  <a:rPr lang="zh-CN" altLang="en-US" dirty="0"/>
                  <a:t>计算第二个输出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至最后一个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，此时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有值，接下来是使用并更新 </a:t>
                </a:r>
                <a:r>
                  <a:rPr lang="en-US" altLang="zh-CN" dirty="0"/>
                  <a:t>KV cache</a:t>
                </a:r>
                <a:r>
                  <a:rPr lang="zh-CN" altLang="en-US" dirty="0"/>
                  <a:t>，每轮推理读取缓存中的 </a:t>
                </a:r>
                <a:r>
                  <a:rPr lang="en-US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，一个接一个地生成词，当前生成的词依赖于之前已经生成的词，同时将当前轮输出的新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追加写入至缓存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中。</a:t>
                </a:r>
                <a:endParaRPr lang="en-US" altLang="zh-CN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计算量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FLOPs</a:t>
                </a:r>
                <a:r>
                  <a:rPr lang="zh-CN" altLang="en-US" dirty="0"/>
                  <a:t>降低，</a:t>
                </a:r>
                <a:r>
                  <a:rPr lang="en-US" altLang="zh-CN" dirty="0"/>
                  <a:t>GEMM</a:t>
                </a:r>
                <a:r>
                  <a:rPr lang="zh-CN" altLang="en-US" dirty="0"/>
                  <a:t> 变为 </a:t>
                </a:r>
                <a:r>
                  <a:rPr lang="en-US" altLang="zh-CN" dirty="0"/>
                  <a:t>GEMV</a:t>
                </a:r>
                <a:r>
                  <a:rPr lang="zh-CN" altLang="en-US" dirty="0"/>
                  <a:t> 操作，推理速度相对第一阶段变快）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假设当前生成词在第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个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层的向量表示为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更新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为即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Concat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Concat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最后，计算第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个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层的输出 （传统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结构的计算）</a:t>
                </a:r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E783932-604B-A04C-B60E-BFD78B53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000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CC1867-C6BC-9B43-BA5C-261269B0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 cache </a:t>
            </a:r>
            <a:r>
              <a:rPr lang="zh-CN" altLang="en-US" dirty="0"/>
              <a:t>显存占用分析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35FF3-9B34-3C49-9935-1221E790E2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在推理的过程中，以 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 保存 </a:t>
            </a:r>
            <a:r>
              <a:rPr kumimoji="1" lang="en-US" altLang="zh-CN" dirty="0"/>
              <a:t>KV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，那么峰值显存占用大小为：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第一个 </a:t>
            </a:r>
            <a:r>
              <a:rPr kumimoji="1" lang="en-US" altLang="zh-CN" dirty="0"/>
              <a:t>2</a:t>
            </a:r>
            <a:r>
              <a:rPr kumimoji="1" lang="zh-CN" altLang="en-US" dirty="0"/>
              <a:t> 分别表示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V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</a:p>
          <a:p>
            <a:pPr lvl="1"/>
            <a:r>
              <a:rPr kumimoji="1" lang="zh-CN" altLang="en-US" dirty="0"/>
              <a:t>第二个 </a:t>
            </a:r>
            <a:r>
              <a:rPr kumimoji="1" lang="en-US" altLang="zh-CN" dirty="0"/>
              <a:t>2</a:t>
            </a:r>
            <a:r>
              <a:rPr kumimoji="1" lang="zh-CN" altLang="en-US" dirty="0"/>
              <a:t> 表示 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 占用 </a:t>
            </a:r>
            <a:r>
              <a:rPr kumimoji="1" lang="en-US" altLang="zh-CN" dirty="0"/>
              <a:t>2</a:t>
            </a:r>
            <a:r>
              <a:rPr kumimoji="1" lang="zh-CN" altLang="en-US" dirty="0"/>
              <a:t> 个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2A63B2-8CEB-944C-A415-8D37BDBC616B}"/>
                  </a:ext>
                </a:extLst>
              </p:cNvPr>
              <p:cNvSpPr/>
              <p:nvPr/>
            </p:nvSpPr>
            <p:spPr>
              <a:xfrm>
                <a:off x="3669414" y="2046155"/>
                <a:ext cx="4085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×2×2=4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𝑏𝑙h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2A63B2-8CEB-944C-A415-8D37BDBC6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14" y="2046155"/>
                <a:ext cx="408599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40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LLMs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大模型推理显存分析 </a:t>
            </a:r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&amp;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KV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cache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原理</a:t>
            </a:r>
            <a:endParaRPr lang="en-US" altLang="zh-CN" sz="2800" b="1" dirty="0">
              <a:solidFill>
                <a:srgbClr val="92D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r>
              <a:rPr lang="en-US" altLang="zh-CN" sz="2400" dirty="0">
                <a:cs typeface="Futura Medium" panose="020B0602020204020303" pitchFamily="34" charset="-79"/>
              </a:rPr>
              <a:t>Transformer</a:t>
            </a:r>
            <a:r>
              <a:rPr lang="zh-CN" altLang="en-US" sz="2400" dirty="0">
                <a:cs typeface="Futura Medium" panose="020B0602020204020303" pitchFamily="34" charset="-79"/>
              </a:rPr>
              <a:t> 训练显存回顾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400" dirty="0">
                <a:cs typeface="Futura Medium" panose="020B0602020204020303" pitchFamily="34" charset="-79"/>
              </a:rPr>
              <a:t>大模型推理显存分析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大模型推理过程理解</a:t>
            </a:r>
            <a:endParaRPr lang="en-US" altLang="zh-CN" sz="2200" dirty="0">
              <a:cs typeface="Futura Medium" panose="020B0602020204020303" pitchFamily="34" charset="-79"/>
            </a:endParaRPr>
          </a:p>
          <a:p>
            <a:pPr lvl="1"/>
            <a:r>
              <a:rPr lang="en-US" altLang="zh-CN" sz="2200" dirty="0">
                <a:cs typeface="Futura Medium" panose="020B0602020204020303" pitchFamily="34" charset="-79"/>
              </a:rPr>
              <a:t>KV</a:t>
            </a:r>
            <a:r>
              <a:rPr lang="zh-CN" altLang="en-US" sz="2200" dirty="0">
                <a:cs typeface="Futura Medium" panose="020B0602020204020303" pitchFamily="34" charset="-79"/>
              </a:rPr>
              <a:t> </a:t>
            </a:r>
            <a:r>
              <a:rPr lang="en-US" altLang="zh-CN" sz="2200" dirty="0">
                <a:cs typeface="Futura Medium" panose="020B0602020204020303" pitchFamily="34" charset="-79"/>
              </a:rPr>
              <a:t>Cache</a:t>
            </a:r>
            <a:r>
              <a:rPr lang="zh-CN" altLang="en-US" sz="2200" dirty="0">
                <a:cs typeface="Futura Medium" panose="020B0602020204020303" pitchFamily="34" charset="-79"/>
              </a:rPr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852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CC1867-C6BC-9B43-BA5C-261269B0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 cache </a:t>
            </a:r>
            <a:r>
              <a:rPr lang="zh-CN" altLang="en-US" dirty="0"/>
              <a:t>显存占用分析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535FF3-9B34-3C49-9935-1221E790E2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在推理的过程中，以 </a:t>
                </a:r>
                <a:r>
                  <a:rPr kumimoji="1" lang="en-US" altLang="zh-CN" dirty="0"/>
                  <a:t>FP16</a:t>
                </a:r>
                <a:r>
                  <a:rPr kumimoji="1" lang="zh-CN" altLang="en-US" dirty="0"/>
                  <a:t> 保存 </a:t>
                </a:r>
                <a:r>
                  <a:rPr kumimoji="1" lang="en-US" altLang="zh-CN" dirty="0"/>
                  <a:t>KV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cache</a:t>
                </a:r>
                <a:r>
                  <a:rPr kumimoji="1" lang="zh-CN" altLang="en-US" dirty="0"/>
                  <a:t>，那么峰值显存占用大小为：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其中，第一个 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 分别表示 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cache</a:t>
                </a:r>
                <a:r>
                  <a:rPr kumimoji="1" lang="zh-CN" altLang="en-US" dirty="0"/>
                  <a:t> 和 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Cache</a:t>
                </a:r>
              </a:p>
              <a:p>
                <a:pPr lvl="1"/>
                <a:r>
                  <a:rPr kumimoji="1" lang="zh-CN" altLang="en-US" dirty="0"/>
                  <a:t>第二个 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 表示 </a:t>
                </a:r>
                <a:r>
                  <a:rPr kumimoji="1" lang="en-US" altLang="zh-CN" dirty="0"/>
                  <a:t>FP16</a:t>
                </a:r>
                <a:r>
                  <a:rPr kumimoji="1" lang="zh-CN" altLang="en-US" dirty="0"/>
                  <a:t> 占用 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 个 </a:t>
                </a:r>
                <a:r>
                  <a:rPr kumimoji="1" lang="en-US" altLang="zh-CN" dirty="0"/>
                  <a:t>Bytes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e.g.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GPT3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175B</a:t>
                </a:r>
                <a:r>
                  <a:rPr kumimoji="1" lang="zh-CN" altLang="en-US" dirty="0"/>
                  <a:t> 模型占用显存为 </a:t>
                </a:r>
                <a:r>
                  <a:rPr kumimoji="1" lang="en-US" altLang="zh-CN" dirty="0"/>
                  <a:t>~340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GB</a:t>
                </a:r>
              </a:p>
              <a:p>
                <a:pPr lvl="1"/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64,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512,</a:t>
                </a:r>
                <a:r>
                  <a:rPr kumimoji="1" lang="zh-CN" altLang="en-US" dirty="0"/>
                  <a:t> 输出序列长度为 </a:t>
                </a:r>
                <a:r>
                  <a:rPr kumimoji="1" lang="en-US" altLang="zh-CN" dirty="0"/>
                  <a:t>32</a:t>
                </a:r>
              </a:p>
              <a:p>
                <a:pPr lvl="1"/>
                <a:r>
                  <a:rPr kumimoji="1" lang="en-US" altLang="zh-CN" dirty="0"/>
                  <a:t>KV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Cache</a:t>
                </a:r>
                <a:r>
                  <a:rPr kumimoji="1" lang="zh-CN" altLang="en-US" dirty="0"/>
                  <a:t> 为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𝑏𝑙h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=164282499072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Bytes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164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𝐺𝐵</m:t>
                    </m:r>
                  </m:oMath>
                </a14:m>
                <a:r>
                  <a:rPr kumimoji="1" lang="zh-CN" altLang="en-US" dirty="0"/>
                  <a:t>，显存占用约为模型 </a:t>
                </a:r>
                <a:r>
                  <a:rPr kumimoji="1" lang="en-US" altLang="zh-CN" dirty="0"/>
                  <a:t>0.5X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535FF3-9B34-3C49-9935-1221E790E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2A63B2-8CEB-944C-A415-8D37BDBC616B}"/>
                  </a:ext>
                </a:extLst>
              </p:cNvPr>
              <p:cNvSpPr/>
              <p:nvPr/>
            </p:nvSpPr>
            <p:spPr>
              <a:xfrm>
                <a:off x="3669414" y="2046155"/>
                <a:ext cx="4085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×2×2=4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𝑏𝑙h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2A63B2-8CEB-944C-A415-8D37BDBC6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14" y="2046155"/>
                <a:ext cx="408599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96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95803-EBA5-5C4B-BA06-FBE4EE7DC2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 </a:t>
            </a:r>
            <a:r>
              <a:rPr lang="en-US" altLang="zh-CN" dirty="0"/>
              <a:t>&amp;</a:t>
            </a:r>
            <a:r>
              <a:rPr lang="zh-CN" altLang="en-US" dirty="0"/>
              <a:t> 思考</a:t>
            </a:r>
          </a:p>
        </p:txBody>
      </p:sp>
    </p:spTree>
    <p:extLst>
      <p:ext uri="{BB962C8B-B14F-4D97-AF65-F5344CB8AC3E}">
        <p14:creationId xmlns:p14="http://schemas.microsoft.com/office/powerpoint/2010/main" val="91207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41F6426-DC81-2547-9F36-156D59CF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9ADB2A-81EA-D846-97C9-BEB317A68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083226" cy="5007429"/>
          </a:xfrm>
        </p:spPr>
        <p:txBody>
          <a:bodyPr/>
          <a:lstStyle/>
          <a:p>
            <a:r>
              <a:rPr lang="zh-CN" altLang="en-US" sz="2000" dirty="0"/>
              <a:t>回顾了大模型训练显存占用主要由模型参数、梯度、优化器状态和中间激活值 </a:t>
            </a:r>
            <a:r>
              <a:rPr lang="en-US" altLang="zh-CN" sz="2000" dirty="0"/>
              <a:t>4</a:t>
            </a:r>
            <a:r>
              <a:rPr lang="zh-CN" altLang="en-US" sz="2000" dirty="0"/>
              <a:t> 部分组成。</a:t>
            </a:r>
            <a:endParaRPr lang="en-US" altLang="zh-CN" sz="2000" dirty="0"/>
          </a:p>
          <a:p>
            <a:r>
              <a:rPr lang="zh-CN" altLang="en-US" sz="2000" dirty="0"/>
              <a:t>了解大模型推理显存仅由模型参数和 </a:t>
            </a:r>
            <a:r>
              <a:rPr lang="en-US" altLang="zh-CN" sz="2000" dirty="0"/>
              <a:t>KV</a:t>
            </a:r>
            <a:r>
              <a:rPr lang="zh-CN" altLang="en-US" sz="2000" dirty="0"/>
              <a:t> </a:t>
            </a:r>
            <a:r>
              <a:rPr lang="en-US" altLang="zh-CN" sz="2000" dirty="0"/>
              <a:t>Cache</a:t>
            </a:r>
            <a:r>
              <a:rPr lang="zh-CN" altLang="en-US" sz="2000" dirty="0"/>
              <a:t>组成，推理性能最大瓶颈在于显存。</a:t>
            </a:r>
            <a:endParaRPr lang="en-US" altLang="zh-CN" sz="2000" dirty="0"/>
          </a:p>
          <a:p>
            <a:r>
              <a:rPr lang="zh-CN" altLang="en-US" sz="2000" dirty="0"/>
              <a:t>根据代码回顾大模型推理的过程中，</a:t>
            </a:r>
            <a:r>
              <a:rPr lang="en-US" altLang="zh-CN" sz="2000" dirty="0"/>
              <a:t>tokens</a:t>
            </a:r>
            <a:r>
              <a:rPr lang="zh-CN" altLang="en-US" sz="2000" dirty="0"/>
              <a:t> 是反复迭代生成的。</a:t>
            </a:r>
            <a:endParaRPr lang="en-US" altLang="zh-CN" sz="2000" dirty="0"/>
          </a:p>
          <a:p>
            <a:r>
              <a:rPr lang="zh-CN" altLang="en-US" sz="2000" dirty="0"/>
              <a:t>深入了解 </a:t>
            </a:r>
            <a:r>
              <a:rPr lang="en-US" altLang="zh-CN" sz="2000" dirty="0"/>
              <a:t>KV</a:t>
            </a:r>
            <a:r>
              <a:rPr lang="zh-CN" altLang="en-US" sz="2000" dirty="0"/>
              <a:t> </a:t>
            </a:r>
            <a:r>
              <a:rPr lang="en-US" altLang="zh-CN" sz="2000" dirty="0"/>
              <a:t>Cache</a:t>
            </a:r>
            <a:r>
              <a:rPr lang="zh-CN" altLang="en-US" sz="2000" dirty="0"/>
              <a:t> 的算法原理，整体</a:t>
            </a:r>
            <a:r>
              <a:rPr lang="zh-CN" altLang="en-US" sz="2000"/>
              <a:t>占用模型参数显存</a:t>
            </a:r>
            <a:r>
              <a:rPr lang="zh-CN" altLang="en-US" sz="2000" dirty="0"/>
              <a:t>的 </a:t>
            </a:r>
            <a:r>
              <a:rPr lang="en-US" altLang="zh-CN" sz="2000" dirty="0"/>
              <a:t>0.5X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0585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3CF33-52BC-C242-836B-2EBE19F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EAAC3-9295-E04F-9BAF-1706252BC5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Efficient Large-Scale Language Model Training on GPU Clusters Using Megatron-LM</a:t>
            </a:r>
          </a:p>
          <a:p>
            <a:r>
              <a:rPr kumimoji="1" lang="en-US" altLang="zh-CN" dirty="0"/>
              <a:t>Megatron-LM: Training Multi-Billion Parameter Language Models Using Model Parallelism</a:t>
            </a:r>
          </a:p>
          <a:p>
            <a:r>
              <a:rPr kumimoji="1" lang="en-US" altLang="zh-CN" dirty="0"/>
              <a:t>Reducing Activation </a:t>
            </a:r>
            <a:r>
              <a:rPr kumimoji="1" lang="en-US" altLang="zh-CN" dirty="0" err="1"/>
              <a:t>Recomputation</a:t>
            </a:r>
            <a:r>
              <a:rPr kumimoji="1" lang="en-US" altLang="zh-CN" dirty="0"/>
              <a:t> in Large Transformer Models</a:t>
            </a:r>
          </a:p>
          <a:p>
            <a:r>
              <a:rPr kumimoji="1" lang="en-US" altLang="zh-CN" dirty="0"/>
              <a:t>A Survey of Large Language Models</a:t>
            </a:r>
          </a:p>
          <a:p>
            <a:r>
              <a:rPr kumimoji="1" lang="en-US" altLang="zh-CN" dirty="0">
                <a:hlinkClick r:id="rId2"/>
              </a:rPr>
              <a:t>https://medium.com/@amirhossein.abaskohi/text-to-text-models-in-natural-language-processing-f203afb34a8b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https://twitter.com/cwolferesearch/status/1649476518811148314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https://mdnice.com/writing/ce291e46450e415abd0c71f7282f3f20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https://medium.com/@ngiengkianyew/multi-headed-attention-8b940b76c351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https://stats.stackexchange.com/questions/620002/why-is-the-layer-normalization-same-with-the-instance-normalization-in-transform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https://www.kaggle.com/code/gabedossantos/killer-bert-tutorial</a:t>
            </a:r>
            <a:endParaRPr kumimoji="1" lang="en-US" altLang="zh-CN" dirty="0"/>
          </a:p>
          <a:p>
            <a:r>
              <a:rPr kumimoji="1" lang="en-US" altLang="zh-CN" dirty="0">
                <a:hlinkClick r:id="rId8"/>
              </a:rPr>
              <a:t>https://zhuanlan.zhihu.com/p/630832593</a:t>
            </a:r>
            <a:endParaRPr kumimoji="1" lang="en-US" altLang="zh-CN" dirty="0"/>
          </a:p>
          <a:p>
            <a:r>
              <a:rPr kumimoji="1" lang="en-US" altLang="zh-CN" dirty="0">
                <a:hlinkClick r:id="rId9"/>
              </a:rPr>
              <a:t>http://jalammar.github.io/illustrated-gpt2/</a:t>
            </a:r>
            <a:endParaRPr kumimoji="1" lang="en-US" altLang="zh-CN" dirty="0"/>
          </a:p>
          <a:p>
            <a:r>
              <a:rPr kumimoji="1" lang="en-US" altLang="zh-CN" dirty="0">
                <a:hlinkClick r:id="rId10"/>
              </a:rPr>
              <a:t>http://jalammar.github.io/how-gpt3-works-visualizations-animations/</a:t>
            </a:r>
            <a:endParaRPr kumimoji="1" lang="en-US" altLang="zh-CN" dirty="0"/>
          </a:p>
          <a:p>
            <a:r>
              <a:rPr kumimoji="1" lang="en-US" altLang="zh-CN" dirty="0">
                <a:hlinkClick r:id="rId9"/>
              </a:rPr>
              <a:t>http://jalammar.github.io</a:t>
            </a:r>
            <a:r>
              <a:rPr kumimoji="1" lang="en-US" altLang="zh-CN">
                <a:hlinkClick r:id="rId9"/>
              </a:rPr>
              <a:t>/illustrated-gpt2/</a:t>
            </a:r>
            <a:endParaRPr kumimoji="1" lang="en-US" altLang="zh-CN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455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Transformer</a:t>
            </a:r>
            <a:endParaRPr lang="en-US" altLang="zh-CN" dirty="0"/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训练显存占用回顾</a:t>
            </a: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69328B-91F0-6C4A-A4CB-B95BD367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Transformers</a:t>
            </a:r>
            <a:r>
              <a:rPr lang="zh-CN" altLang="en-US" dirty="0"/>
              <a:t> 堆叠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3B4526-7596-CA40-B645-FF62EC58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9" y="1224994"/>
            <a:ext cx="10870024" cy="51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8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00C5AC-A13A-F749-90CB-7DC97B9B17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中最核心的为两个部分：</a:t>
            </a:r>
            <a:r>
              <a:rPr lang="en-US" altLang="zh-CN" dirty="0"/>
              <a:t>Self-attention</a:t>
            </a:r>
            <a:r>
              <a:rPr lang="zh-CN" altLang="en-US" dirty="0"/>
              <a:t> 层和 </a:t>
            </a:r>
            <a:r>
              <a:rPr lang="en-US" altLang="zh-CN" dirty="0"/>
              <a:t>MLP</a:t>
            </a:r>
            <a:r>
              <a:rPr lang="zh-CN" altLang="en-US" dirty="0"/>
              <a:t> 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602CD9-3619-3E44-B6CC-D809237A2454}"/>
              </a:ext>
            </a:extLst>
          </p:cNvPr>
          <p:cNvSpPr/>
          <p:nvPr/>
        </p:nvSpPr>
        <p:spPr>
          <a:xfrm>
            <a:off x="3507068" y="2197408"/>
            <a:ext cx="505097" cy="363042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ADA3500-9D90-CF46-8E34-DA5DBF717129}"/>
              </a:ext>
            </a:extLst>
          </p:cNvPr>
          <p:cNvSpPr/>
          <p:nvPr/>
        </p:nvSpPr>
        <p:spPr>
          <a:xfrm>
            <a:off x="4073058" y="2197409"/>
            <a:ext cx="431075" cy="363042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CEA8D40-17C1-F742-84B4-D7AF5C5E33EA}"/>
              </a:ext>
            </a:extLst>
          </p:cNvPr>
          <p:cNvSpPr/>
          <p:nvPr/>
        </p:nvSpPr>
        <p:spPr>
          <a:xfrm>
            <a:off x="7151386" y="2197408"/>
            <a:ext cx="431075" cy="363042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493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5C6A865-F696-0846-85FA-01CC242F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模型参数量与模型大小关系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隐藏层维度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oMath>
                          </a14:m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 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层数 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𝑙</m:t>
                              </m:r>
                            </m:oMath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42367126"/>
                  </p:ext>
                </p:extLst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780" t="-2439" r="-421986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5344" t="-2439" r="-354198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9885" t="-2439" r="-166667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/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层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Transformer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2000" dirty="0">
                  <a:solidFill>
                    <a:srgbClr val="221815"/>
                  </a:solidFill>
                  <a:latin typeface="Gill Sans MT" panose="020B0502020104020203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FP16/BF16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FP32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4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  <a:blipFill>
                <a:blip r:embed="rId3"/>
                <a:stretch>
                  <a:fillRect l="-463" b="-6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50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/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模型 </a:t>
                </a:r>
                <a:r>
                  <a:rPr lang="en-US" altLang="zh-CN" b="1" dirty="0"/>
                  <a:t>Model</a:t>
                </a:r>
              </a:p>
              <a:p>
                <a:pPr lvl="1"/>
                <a:r>
                  <a:rPr lang="en-US" altLang="zh-CN" sz="1600" dirty="0"/>
                  <a:t>Parameters</a:t>
                </a:r>
                <a:r>
                  <a:rPr lang="zh-CN" altLang="en-US" sz="1600" dirty="0"/>
                  <a:t> 权重参数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lvl="1"/>
                <a:r>
                  <a:rPr lang="en-US" altLang="zh-CN" sz="1600" dirty="0"/>
                  <a:t>Gradient</a:t>
                </a:r>
                <a:r>
                  <a:rPr lang="zh-CN" altLang="en-US" sz="1600" dirty="0"/>
                  <a:t> 梯度参数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优化器状态 </a:t>
                </a:r>
                <a:r>
                  <a:rPr lang="en-US" altLang="zh-CN" sz="2000" b="1" dirty="0"/>
                  <a:t>Optimizers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status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lvl="1"/>
                <a:r>
                  <a:rPr lang="en-US" altLang="zh-CN" sz="1600" dirty="0"/>
                  <a:t>Master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Weight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激活值：</a:t>
                </a:r>
                <a:r>
                  <a:rPr lang="en-US" altLang="zh-CN" sz="2000" b="1" dirty="0"/>
                  <a:t>forward</a:t>
                </a:r>
                <a:r>
                  <a:rPr lang="zh-CN" altLang="en-US" sz="2000" b="1" dirty="0"/>
                  <a:t> 中保存，用于反向传播</a:t>
                </a:r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69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大模型推理</a:t>
            </a:r>
            <a:endParaRPr lang="en-US" altLang="zh-CN" dirty="0"/>
          </a:p>
          <a:p>
            <a:r>
              <a:rPr lang="zh-CN" altLang="en-US" dirty="0"/>
              <a:t>显存分析</a:t>
            </a:r>
          </a:p>
        </p:txBody>
      </p:sp>
    </p:spTree>
    <p:extLst>
      <p:ext uri="{BB962C8B-B14F-4D97-AF65-F5344CB8AC3E}">
        <p14:creationId xmlns:p14="http://schemas.microsoft.com/office/powerpoint/2010/main" val="113315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31362</TotalTime>
  <Words>1965</Words>
  <Application>Microsoft Macintosh PowerPoint</Application>
  <PresentationFormat>自定义</PresentationFormat>
  <Paragraphs>175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关于本内容</vt:lpstr>
      <vt:lpstr>PowerPoint 演示文稿</vt:lpstr>
      <vt:lpstr>大模型 Transformers 堆叠</vt:lpstr>
      <vt:lpstr>Transformers 结构</vt:lpstr>
      <vt:lpstr>模型参数量与模型大小关系</vt:lpstr>
      <vt:lpstr>大模型训练内存占用</vt:lpstr>
      <vt:lpstr>PowerPoint 演示文稿</vt:lpstr>
      <vt:lpstr>模型训练的总内存</vt:lpstr>
      <vt:lpstr>模型推理的总内存</vt:lpstr>
      <vt:lpstr>模型推理的总内存</vt:lpstr>
      <vt:lpstr>目标思考</vt:lpstr>
      <vt:lpstr>推理硬件介绍</vt:lpstr>
      <vt:lpstr>PowerPoint 演示文稿</vt:lpstr>
      <vt:lpstr>符号</vt:lpstr>
      <vt:lpstr>LLMs 大模型推理过程</vt:lpstr>
      <vt:lpstr>LLMs 大模型推理过程</vt:lpstr>
      <vt:lpstr>使用 Huggingface 的 GPT2 模型进行推理</vt:lpstr>
      <vt:lpstr>使用 Huggingface 的 GPT2 模型进行推理</vt:lpstr>
      <vt:lpstr>推理过程</vt:lpstr>
      <vt:lpstr>推理过程</vt:lpstr>
      <vt:lpstr>PowerPoint 演示文稿</vt:lpstr>
      <vt:lpstr>推理过程</vt:lpstr>
      <vt:lpstr>思考</vt:lpstr>
      <vt:lpstr>Self-attention 自注意力层</vt:lpstr>
      <vt:lpstr>KV Cache 原理 I</vt:lpstr>
      <vt:lpstr>KV Cache 原理 II</vt:lpstr>
      <vt:lpstr>KV cache 显存占用分析</vt:lpstr>
      <vt:lpstr>KV cache 显存占用分析</vt:lpstr>
      <vt:lpstr>PowerPoint 演示文稿</vt:lpstr>
      <vt:lpstr>小结</vt:lpstr>
      <vt:lpstr>引用 &amp; 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10589</cp:revision>
  <cp:lastPrinted>2023-09-08T09:14:01Z</cp:lastPrinted>
  <dcterms:created xsi:type="dcterms:W3CDTF">2020-08-28T08:44:19Z</dcterms:created>
  <dcterms:modified xsi:type="dcterms:W3CDTF">2023-12-07T00:42:48Z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